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76" r:id="rId3"/>
    <p:sldId id="278" r:id="rId4"/>
    <p:sldId id="279" r:id="rId5"/>
    <p:sldId id="280" r:id="rId6"/>
    <p:sldId id="281" r:id="rId7"/>
    <p:sldId id="282" r:id="rId8"/>
    <p:sldId id="283" r:id="rId9"/>
    <p:sldId id="275" r:id="rId10"/>
    <p:sldId id="284" r:id="rId11"/>
  </p:sldIdLst>
  <p:sldSz cx="12192000" cy="6858000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Garamond" pitchFamily="18" charset="0"/>
      <p:regular r:id="rId17"/>
      <p:bold r:id="rId18"/>
      <p: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jneGyhY9sax479d5sMphTjAtwd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/>
    <p:restoredTop sz="94670"/>
  </p:normalViewPr>
  <p:slideViewPr>
    <p:cSldViewPr snapToGrid="0" snapToObjects="1">
      <p:cViewPr>
        <p:scale>
          <a:sx n="63" d="100"/>
          <a:sy n="63" d="100"/>
        </p:scale>
        <p:origin x="-126" y="-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449449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0" name="Google Shape;34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9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10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>
  <p:cSld name="Picture with Caption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" name="Google Shape;18;p23"/>
          <p:cNvSpPr/>
          <p:nvPr/>
        </p:nvSpPr>
        <p:spPr>
          <a:xfrm>
            <a:off x="7538301" y="359999"/>
            <a:ext cx="4294899" cy="6138000"/>
          </a:xfrm>
          <a:prstGeom prst="rect">
            <a:avLst/>
          </a:prstGeom>
          <a:solidFill>
            <a:srgbClr val="422E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9" name="Google Shape;19;p23"/>
          <p:cNvSpPr/>
          <p:nvPr/>
        </p:nvSpPr>
        <p:spPr>
          <a:xfrm>
            <a:off x="7180411" y="711624"/>
            <a:ext cx="4294899" cy="5382000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" name="Google Shape;20;p23"/>
          <p:cNvSpPr/>
          <p:nvPr/>
        </p:nvSpPr>
        <p:spPr>
          <a:xfrm flipH="1">
            <a:off x="7538301" y="724153"/>
            <a:ext cx="357889" cy="357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" name="Google Shape;21;p23"/>
          <p:cNvSpPr/>
          <p:nvPr/>
        </p:nvSpPr>
        <p:spPr>
          <a:xfrm flipH="1">
            <a:off x="7538301" y="5739959"/>
            <a:ext cx="357889" cy="3578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" name="Google Shape;22;p23"/>
          <p:cNvSpPr/>
          <p:nvPr/>
        </p:nvSpPr>
        <p:spPr>
          <a:xfrm>
            <a:off x="6817676" y="4469671"/>
            <a:ext cx="720624" cy="2028329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" name="Google Shape;23;p23"/>
          <p:cNvSpPr txBox="1">
            <a:spLocks noGrp="1"/>
          </p:cNvSpPr>
          <p:nvPr>
            <p:ph type="ctrTitle"/>
          </p:nvPr>
        </p:nvSpPr>
        <p:spPr>
          <a:xfrm>
            <a:off x="7871790" y="2042319"/>
            <a:ext cx="316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Garamond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ubTitle" idx="1"/>
          </p:nvPr>
        </p:nvSpPr>
        <p:spPr>
          <a:xfrm>
            <a:off x="7871790" y="5166704"/>
            <a:ext cx="3168000" cy="76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000" i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27" name="Google Shape;27;p23"/>
          <p:cNvSpPr>
            <a:spLocks noGrp="1"/>
          </p:cNvSpPr>
          <p:nvPr>
            <p:ph type="pic" idx="2"/>
          </p:nvPr>
        </p:nvSpPr>
        <p:spPr>
          <a:xfrm>
            <a:off x="720000" y="720000"/>
            <a:ext cx="6818300" cy="53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Garamond"/>
              <a:buNone/>
              <a:defRPr sz="1800" b="0" i="1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with Image and Author Name">
  <p:cSld name="Quote with Image and Author Name"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8" name="Google Shape;68;p28"/>
          <p:cNvSpPr>
            <a:spLocks noGrp="1"/>
          </p:cNvSpPr>
          <p:nvPr>
            <p:ph type="pic" idx="2"/>
          </p:nvPr>
        </p:nvSpPr>
        <p:spPr>
          <a:xfrm>
            <a:off x="720000" y="720000"/>
            <a:ext cx="10753200" cy="53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Garamond"/>
              <a:buNone/>
              <a:defRPr sz="1800" b="0" i="1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69" name="Google Shape;69;p28"/>
          <p:cNvSpPr/>
          <p:nvPr/>
        </p:nvSpPr>
        <p:spPr>
          <a:xfrm>
            <a:off x="3720000" y="359999"/>
            <a:ext cx="4752000" cy="6138000"/>
          </a:xfrm>
          <a:prstGeom prst="rect">
            <a:avLst/>
          </a:prstGeom>
          <a:solidFill>
            <a:srgbClr val="422E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0" name="Google Shape;70;p28"/>
          <p:cNvSpPr/>
          <p:nvPr/>
        </p:nvSpPr>
        <p:spPr>
          <a:xfrm>
            <a:off x="4080000" y="711624"/>
            <a:ext cx="4032000" cy="5382000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1" name="Google Shape;71;p28"/>
          <p:cNvSpPr/>
          <p:nvPr/>
        </p:nvSpPr>
        <p:spPr>
          <a:xfrm flipH="1">
            <a:off x="11475311" y="360000"/>
            <a:ext cx="357889" cy="357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2" name="Google Shape;72;p28"/>
          <p:cNvSpPr/>
          <p:nvPr/>
        </p:nvSpPr>
        <p:spPr>
          <a:xfrm>
            <a:off x="5735688" y="5778000"/>
            <a:ext cx="720624" cy="1080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3" name="Google Shape;73;p28"/>
          <p:cNvSpPr txBox="1">
            <a:spLocks noGrp="1"/>
          </p:cNvSpPr>
          <p:nvPr>
            <p:ph type="ctrTitle"/>
          </p:nvPr>
        </p:nvSpPr>
        <p:spPr>
          <a:xfrm>
            <a:off x="4512000" y="924339"/>
            <a:ext cx="3168000" cy="3505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aramond"/>
              <a:buNone/>
              <a:defRPr sz="4000"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8"/>
          <p:cNvSpPr txBox="1">
            <a:spLocks noGrp="1"/>
          </p:cNvSpPr>
          <p:nvPr>
            <p:ph type="subTitle" idx="1"/>
          </p:nvPr>
        </p:nvSpPr>
        <p:spPr>
          <a:xfrm>
            <a:off x="4512000" y="5166704"/>
            <a:ext cx="3168000" cy="76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000" i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5" name="Google Shape;75;p28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9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9" name="Google Shape;79;p29"/>
          <p:cNvSpPr/>
          <p:nvPr/>
        </p:nvSpPr>
        <p:spPr>
          <a:xfrm>
            <a:off x="7538301" y="359999"/>
            <a:ext cx="4294899" cy="6138000"/>
          </a:xfrm>
          <a:prstGeom prst="rect">
            <a:avLst/>
          </a:prstGeom>
          <a:solidFill>
            <a:srgbClr val="422E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0" name="Google Shape;80;p29"/>
          <p:cNvSpPr/>
          <p:nvPr/>
        </p:nvSpPr>
        <p:spPr>
          <a:xfrm>
            <a:off x="7180411" y="711624"/>
            <a:ext cx="4294899" cy="5382000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1" name="Google Shape;81;p29"/>
          <p:cNvSpPr/>
          <p:nvPr/>
        </p:nvSpPr>
        <p:spPr>
          <a:xfrm flipH="1">
            <a:off x="7538301" y="724153"/>
            <a:ext cx="357889" cy="357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2" name="Google Shape;82;p29"/>
          <p:cNvSpPr/>
          <p:nvPr/>
        </p:nvSpPr>
        <p:spPr>
          <a:xfrm flipH="1">
            <a:off x="7538301" y="5739959"/>
            <a:ext cx="357889" cy="3578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3" name="Google Shape;83;p29"/>
          <p:cNvSpPr txBox="1">
            <a:spLocks noGrp="1"/>
          </p:cNvSpPr>
          <p:nvPr>
            <p:ph type="ctrTitle"/>
          </p:nvPr>
        </p:nvSpPr>
        <p:spPr>
          <a:xfrm>
            <a:off x="7871790" y="2042319"/>
            <a:ext cx="316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Garamond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9"/>
          <p:cNvSpPr txBox="1">
            <a:spLocks noGrp="1"/>
          </p:cNvSpPr>
          <p:nvPr>
            <p:ph type="subTitle" idx="1"/>
          </p:nvPr>
        </p:nvSpPr>
        <p:spPr>
          <a:xfrm>
            <a:off x="7871790" y="5166704"/>
            <a:ext cx="3168000" cy="76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000" i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5" name="Google Shape;85;p29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9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87" name="Google Shape;87;p29"/>
          <p:cNvSpPr/>
          <p:nvPr/>
        </p:nvSpPr>
        <p:spPr>
          <a:xfrm>
            <a:off x="6817676" y="4469671"/>
            <a:ext cx="720624" cy="2028329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0"/>
          <p:cNvSpPr txBox="1">
            <a:spLocks noGrp="1"/>
          </p:cNvSpPr>
          <p:nvPr>
            <p:ph type="title"/>
          </p:nvPr>
        </p:nvSpPr>
        <p:spPr>
          <a:xfrm>
            <a:off x="838200" y="894522"/>
            <a:ext cx="10515600" cy="79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Garamond"/>
              <a:buNone/>
              <a:defRPr i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3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30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0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93" name="Google Shape;93;p30"/>
          <p:cNvSpPr/>
          <p:nvPr/>
        </p:nvSpPr>
        <p:spPr>
          <a:xfrm>
            <a:off x="4386000" y="0"/>
            <a:ext cx="3420000" cy="720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4" name="Google Shape;94;p30"/>
          <p:cNvSpPr/>
          <p:nvPr/>
        </p:nvSpPr>
        <p:spPr>
          <a:xfrm flipH="1">
            <a:off x="4026000" y="359999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5" name="Google Shape;95;p30"/>
          <p:cNvSpPr/>
          <p:nvPr/>
        </p:nvSpPr>
        <p:spPr>
          <a:xfrm flipH="1">
            <a:off x="7806000" y="359999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6" name="Google Shape;96;p30"/>
          <p:cNvSpPr/>
          <p:nvPr/>
        </p:nvSpPr>
        <p:spPr>
          <a:xfrm>
            <a:off x="4386000" y="6498000"/>
            <a:ext cx="3420000" cy="360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1"/>
          <p:cNvSpPr txBox="1">
            <a:spLocks noGrp="1"/>
          </p:cNvSpPr>
          <p:nvPr>
            <p:ph type="title"/>
          </p:nvPr>
        </p:nvSpPr>
        <p:spPr>
          <a:xfrm>
            <a:off x="831850" y="9858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Garamond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1"/>
          <p:cNvSpPr txBox="1">
            <a:spLocks noGrp="1"/>
          </p:cNvSpPr>
          <p:nvPr>
            <p:ph type="body" idx="1"/>
          </p:nvPr>
        </p:nvSpPr>
        <p:spPr>
          <a:xfrm>
            <a:off x="831850" y="40052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92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31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1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02" name="Google Shape;102;p31"/>
          <p:cNvSpPr/>
          <p:nvPr/>
        </p:nvSpPr>
        <p:spPr>
          <a:xfrm>
            <a:off x="5735687" y="5778000"/>
            <a:ext cx="720625" cy="1080000"/>
          </a:xfrm>
          <a:prstGeom prst="rect">
            <a:avLst/>
          </a:prstGeom>
          <a:solidFill>
            <a:srgbClr val="422E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03" name="Google Shape;103;p31"/>
          <p:cNvSpPr/>
          <p:nvPr/>
        </p:nvSpPr>
        <p:spPr>
          <a:xfrm>
            <a:off x="5735688" y="0"/>
            <a:ext cx="720624" cy="1080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2"/>
          <p:cNvSpPr txBox="1">
            <a:spLocks noGrp="1"/>
          </p:cNvSpPr>
          <p:nvPr>
            <p:ph type="title"/>
          </p:nvPr>
        </p:nvSpPr>
        <p:spPr>
          <a:xfrm>
            <a:off x="838200" y="894522"/>
            <a:ext cx="10515600" cy="79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32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2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3"/>
          <p:cNvSpPr txBox="1">
            <a:spLocks noGrp="1"/>
          </p:cNvSpPr>
          <p:nvPr>
            <p:ph type="body" idx="1"/>
          </p:nvPr>
        </p:nvSpPr>
        <p:spPr>
          <a:xfrm>
            <a:off x="839788" y="1737873"/>
            <a:ext cx="5157787" cy="76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2" name="Google Shape;112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33"/>
          <p:cNvSpPr txBox="1">
            <a:spLocks noGrp="1"/>
          </p:cNvSpPr>
          <p:nvPr>
            <p:ph type="body" idx="3"/>
          </p:nvPr>
        </p:nvSpPr>
        <p:spPr>
          <a:xfrm>
            <a:off x="6172200" y="1737873"/>
            <a:ext cx="5183188" cy="76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33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3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17" name="Google Shape;117;p33"/>
          <p:cNvSpPr txBox="1">
            <a:spLocks noGrp="1"/>
          </p:cNvSpPr>
          <p:nvPr>
            <p:ph type="title"/>
          </p:nvPr>
        </p:nvSpPr>
        <p:spPr>
          <a:xfrm>
            <a:off x="838200" y="894522"/>
            <a:ext cx="10515600" cy="79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Top Light">
  <p:cSld name="Title Only Top Ligh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4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0" name="Google Shape;120;p34"/>
          <p:cNvSpPr/>
          <p:nvPr/>
        </p:nvSpPr>
        <p:spPr>
          <a:xfrm>
            <a:off x="4065847" y="0"/>
            <a:ext cx="4060307" cy="1836000"/>
          </a:xfrm>
          <a:prstGeom prst="rect">
            <a:avLst/>
          </a:prstGeom>
          <a:solidFill>
            <a:srgbClr val="494141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1" name="Google Shape;121;p34"/>
          <p:cNvSpPr/>
          <p:nvPr/>
        </p:nvSpPr>
        <p:spPr>
          <a:xfrm>
            <a:off x="4250406" y="5778000"/>
            <a:ext cx="3691188" cy="1080000"/>
          </a:xfrm>
          <a:prstGeom prst="rect">
            <a:avLst/>
          </a:prstGeom>
          <a:solidFill>
            <a:srgbClr val="494141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2" name="Google Shape;122;p34"/>
          <p:cNvSpPr txBox="1">
            <a:spLocks noGrp="1"/>
          </p:cNvSpPr>
          <p:nvPr>
            <p:ph type="title"/>
          </p:nvPr>
        </p:nvSpPr>
        <p:spPr>
          <a:xfrm>
            <a:off x="4104860" y="360000"/>
            <a:ext cx="4015409" cy="1330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aramond"/>
              <a:buNone/>
              <a:defRPr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4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4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25" name="Google Shape;125;p34"/>
          <p:cNvSpPr/>
          <p:nvPr/>
        </p:nvSpPr>
        <p:spPr>
          <a:xfrm>
            <a:off x="720000" y="720000"/>
            <a:ext cx="10753200" cy="5382000"/>
          </a:xfrm>
          <a:custGeom>
            <a:avLst/>
            <a:gdLst/>
            <a:ahLst/>
            <a:cxnLst/>
            <a:rect l="l" t="t" r="r" b="b"/>
            <a:pathLst>
              <a:path w="10753200" h="5382000" extrusionOk="0">
                <a:moveTo>
                  <a:pt x="7806000" y="0"/>
                </a:moveTo>
                <a:lnTo>
                  <a:pt x="10753200" y="0"/>
                </a:lnTo>
                <a:lnTo>
                  <a:pt x="10753200" y="5382000"/>
                </a:lnTo>
                <a:lnTo>
                  <a:pt x="0" y="5382000"/>
                </a:lnTo>
                <a:lnTo>
                  <a:pt x="0" y="0"/>
                </a:lnTo>
                <a:lnTo>
                  <a:pt x="2946000" y="0"/>
                </a:lnTo>
              </a:path>
            </a:pathLst>
          </a:custGeom>
          <a:noFill/>
          <a:ln w="12700" cap="flat" cmpd="sng">
            <a:solidFill>
              <a:schemeClr val="accent3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Right Light">
  <p:cSld name="Title Only Right Light">
    <p:bg>
      <p:bgPr>
        <a:solidFill>
          <a:schemeClr val="accen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5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8" name="Google Shape;128;p35"/>
          <p:cNvSpPr/>
          <p:nvPr/>
        </p:nvSpPr>
        <p:spPr>
          <a:xfrm>
            <a:off x="0" y="2385000"/>
            <a:ext cx="360000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9" name="Google Shape;129;p35"/>
          <p:cNvSpPr txBox="1">
            <a:spLocks noGrp="1"/>
          </p:cNvSpPr>
          <p:nvPr>
            <p:ph type="title"/>
          </p:nvPr>
        </p:nvSpPr>
        <p:spPr>
          <a:xfrm>
            <a:off x="7108590" y="2453081"/>
            <a:ext cx="4015409" cy="1330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B6B4D"/>
              </a:buClr>
              <a:buSzPts val="4400"/>
              <a:buFont typeface="Garamond"/>
              <a:buNone/>
              <a:defRPr i="0">
                <a:solidFill>
                  <a:srgbClr val="7B6B4D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5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5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32" name="Google Shape;132;p35"/>
          <p:cNvSpPr/>
          <p:nvPr/>
        </p:nvSpPr>
        <p:spPr>
          <a:xfrm>
            <a:off x="11471998" y="2385000"/>
            <a:ext cx="720001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3" name="Google Shape;133;p35"/>
          <p:cNvSpPr/>
          <p:nvPr/>
        </p:nvSpPr>
        <p:spPr>
          <a:xfrm rot="5400000" flipH="1">
            <a:off x="3387001" y="-1960199"/>
            <a:ext cx="5418000" cy="10778400"/>
          </a:xfrm>
          <a:custGeom>
            <a:avLst/>
            <a:gdLst/>
            <a:ahLst/>
            <a:cxnLst/>
            <a:rect l="l" t="t" r="r" b="b"/>
            <a:pathLst>
              <a:path w="10767616" h="5418000" extrusionOk="0">
                <a:moveTo>
                  <a:pt x="7861969" y="0"/>
                </a:moveTo>
                <a:lnTo>
                  <a:pt x="10767616" y="0"/>
                </a:lnTo>
                <a:lnTo>
                  <a:pt x="10767616" y="5418000"/>
                </a:lnTo>
                <a:lnTo>
                  <a:pt x="0" y="5418000"/>
                </a:lnTo>
                <a:lnTo>
                  <a:pt x="0" y="0"/>
                </a:lnTo>
                <a:lnTo>
                  <a:pt x="2921260" y="0"/>
                </a:lnTo>
              </a:path>
            </a:pathLst>
          </a:custGeom>
          <a:noFill/>
          <a:ln w="12700" cap="flat" cmpd="sng">
            <a:solidFill>
              <a:schemeClr val="accent4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4" name="Google Shape;134;p35"/>
          <p:cNvSpPr/>
          <p:nvPr/>
        </p:nvSpPr>
        <p:spPr>
          <a:xfrm flipH="1">
            <a:off x="11125201" y="720000"/>
            <a:ext cx="360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Left Dark">
  <p:cSld name="Title Only Left Dark">
    <p:bg>
      <p:bgPr>
        <a:solidFill>
          <a:schemeClr val="lt1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6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47575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7" name="Google Shape;137;p36"/>
          <p:cNvSpPr/>
          <p:nvPr/>
        </p:nvSpPr>
        <p:spPr>
          <a:xfrm>
            <a:off x="0" y="2385000"/>
            <a:ext cx="720000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8" name="Google Shape;138;p36"/>
          <p:cNvSpPr txBox="1">
            <a:spLocks noGrp="1"/>
          </p:cNvSpPr>
          <p:nvPr>
            <p:ph type="title"/>
          </p:nvPr>
        </p:nvSpPr>
        <p:spPr>
          <a:xfrm>
            <a:off x="1003851" y="2453081"/>
            <a:ext cx="4015409" cy="1330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aramond"/>
              <a:buNone/>
              <a:defRPr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6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41" name="Google Shape;141;p36"/>
          <p:cNvSpPr/>
          <p:nvPr/>
        </p:nvSpPr>
        <p:spPr>
          <a:xfrm>
            <a:off x="11112000" y="2385000"/>
            <a:ext cx="1080000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42" name="Google Shape;142;p36"/>
          <p:cNvSpPr/>
          <p:nvPr/>
        </p:nvSpPr>
        <p:spPr>
          <a:xfrm rot="-5400000">
            <a:off x="3387001" y="-1960199"/>
            <a:ext cx="5418000" cy="10778400"/>
          </a:xfrm>
          <a:custGeom>
            <a:avLst/>
            <a:gdLst/>
            <a:ahLst/>
            <a:cxnLst/>
            <a:rect l="l" t="t" r="r" b="b"/>
            <a:pathLst>
              <a:path w="10767616" h="5418000" extrusionOk="0">
                <a:moveTo>
                  <a:pt x="7861969" y="0"/>
                </a:moveTo>
                <a:lnTo>
                  <a:pt x="10767616" y="0"/>
                </a:lnTo>
                <a:lnTo>
                  <a:pt x="10767616" y="5418000"/>
                </a:lnTo>
                <a:lnTo>
                  <a:pt x="0" y="5418000"/>
                </a:lnTo>
                <a:lnTo>
                  <a:pt x="0" y="0"/>
                </a:lnTo>
                <a:lnTo>
                  <a:pt x="2921260" y="0"/>
                </a:lnTo>
              </a:path>
            </a:pathLst>
          </a:custGeom>
          <a:noFill/>
          <a:ln w="12700" cap="flat" cmpd="sng">
            <a:solidFill>
              <a:schemeClr val="lt1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43" name="Google Shape;143;p36"/>
          <p:cNvSpPr/>
          <p:nvPr/>
        </p:nvSpPr>
        <p:spPr>
          <a:xfrm flipH="1">
            <a:off x="706800" y="5778001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7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46" name="Google Shape;146;p37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7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with Border">
  <p:cSld name="Blank with Border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8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50" name="Google Shape;150;p38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8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52" name="Google Shape;152;p38"/>
          <p:cNvSpPr/>
          <p:nvPr/>
        </p:nvSpPr>
        <p:spPr>
          <a:xfrm>
            <a:off x="720000" y="720000"/>
            <a:ext cx="10753200" cy="5382000"/>
          </a:xfrm>
          <a:prstGeom prst="rect">
            <a:avLst/>
          </a:prstGeom>
          <a:noFill/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9"/>
          <p:cNvSpPr txBox="1"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Garamond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116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60"/>
              <a:buChar char="°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7" name="Google Shape;157;p39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9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 with Image">
  <p:cSld name="Title and Content with Image">
    <p:bg>
      <p:bgPr>
        <a:solidFill>
          <a:schemeClr val="l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5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47575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0" name="Google Shape;40;p25"/>
          <p:cNvSpPr/>
          <p:nvPr/>
        </p:nvSpPr>
        <p:spPr>
          <a:xfrm>
            <a:off x="1080000" y="0"/>
            <a:ext cx="2520000" cy="2304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1" name="Google Shape;41;p25"/>
          <p:cNvSpPr/>
          <p:nvPr/>
        </p:nvSpPr>
        <p:spPr>
          <a:xfrm>
            <a:off x="1080000" y="5760000"/>
            <a:ext cx="2520000" cy="1098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2" name="Google Shape;42;p25"/>
          <p:cNvSpPr txBox="1">
            <a:spLocks noGrp="1"/>
          </p:cNvSpPr>
          <p:nvPr>
            <p:ph type="title"/>
          </p:nvPr>
        </p:nvSpPr>
        <p:spPr>
          <a:xfrm>
            <a:off x="1172817" y="213691"/>
            <a:ext cx="2279373" cy="1858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aramond"/>
              <a:buNone/>
              <a:defRPr sz="3200"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45" name="Google Shape;45;p25"/>
          <p:cNvSpPr>
            <a:spLocks noGrp="1"/>
          </p:cNvSpPr>
          <p:nvPr>
            <p:ph type="pic" idx="2"/>
          </p:nvPr>
        </p:nvSpPr>
        <p:spPr>
          <a:xfrm>
            <a:off x="1080000" y="2304000"/>
            <a:ext cx="2520000" cy="3454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Garamond"/>
              <a:buNone/>
              <a:defRPr sz="1800" b="0" i="1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body" idx="1"/>
          </p:nvPr>
        </p:nvSpPr>
        <p:spPr>
          <a:xfrm>
            <a:off x="4373563" y="2674144"/>
            <a:ext cx="6529387" cy="1509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80"/>
              <a:buNone/>
              <a:defRPr sz="3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/>
          <p:nvPr/>
        </p:nvSpPr>
        <p:spPr>
          <a:xfrm flipH="1">
            <a:off x="10768500" y="539530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8" name="Google Shape;48;p25"/>
          <p:cNvSpPr/>
          <p:nvPr/>
        </p:nvSpPr>
        <p:spPr>
          <a:xfrm>
            <a:off x="704386" y="713698"/>
            <a:ext cx="10767616" cy="5418000"/>
          </a:xfrm>
          <a:custGeom>
            <a:avLst/>
            <a:gdLst/>
            <a:ahLst/>
            <a:cxnLst/>
            <a:rect l="l" t="t" r="r" b="b"/>
            <a:pathLst>
              <a:path w="10783231" h="5418000" extrusionOk="0">
                <a:moveTo>
                  <a:pt x="3148264" y="0"/>
                </a:moveTo>
                <a:lnTo>
                  <a:pt x="10783231" y="0"/>
                </a:lnTo>
                <a:lnTo>
                  <a:pt x="10783231" y="5418000"/>
                </a:lnTo>
                <a:lnTo>
                  <a:pt x="0" y="541800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lt1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837277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473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1" name="Google Shape;11;p22"/>
          <p:cNvSpPr txBox="1">
            <a:spLocks noGrp="1"/>
          </p:cNvSpPr>
          <p:nvPr>
            <p:ph type="title"/>
          </p:nvPr>
        </p:nvSpPr>
        <p:spPr>
          <a:xfrm>
            <a:off x="838200" y="894522"/>
            <a:ext cx="10515600" cy="79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Garamond"/>
              <a:buNone/>
              <a:defRPr sz="4400" b="0" i="0" u="none" strike="noStrike" cap="none">
                <a:solidFill>
                  <a:schemeClr val="accent3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3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Garamond"/>
              <a:buChar char="°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1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5" name="Google Shape;15;p22"/>
          <p:cNvSpPr/>
          <p:nvPr/>
        </p:nvSpPr>
        <p:spPr>
          <a:xfrm>
            <a:off x="720000" y="720000"/>
            <a:ext cx="10753200" cy="5382000"/>
          </a:xfrm>
          <a:custGeom>
            <a:avLst/>
            <a:gdLst/>
            <a:ahLst/>
            <a:cxnLst/>
            <a:rect l="l" t="t" r="r" b="b"/>
            <a:pathLst>
              <a:path w="10753200" h="5382000" extrusionOk="0">
                <a:moveTo>
                  <a:pt x="7806000" y="0"/>
                </a:moveTo>
                <a:lnTo>
                  <a:pt x="10753200" y="0"/>
                </a:lnTo>
                <a:lnTo>
                  <a:pt x="10753200" y="5382000"/>
                </a:lnTo>
                <a:lnTo>
                  <a:pt x="0" y="5382000"/>
                </a:lnTo>
                <a:lnTo>
                  <a:pt x="0" y="0"/>
                </a:lnTo>
                <a:lnTo>
                  <a:pt x="2946000" y="0"/>
                </a:lnTo>
              </a:path>
            </a:pathLst>
          </a:custGeom>
          <a:noFill/>
          <a:ln w="12700" cap="flat" cmpd="sng">
            <a:solidFill>
              <a:schemeClr val="accent3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>
            <a:spLocks noGrp="1"/>
          </p:cNvSpPr>
          <p:nvPr>
            <p:ph type="ctrTitle"/>
          </p:nvPr>
        </p:nvSpPr>
        <p:spPr>
          <a:xfrm>
            <a:off x="7633252" y="304800"/>
            <a:ext cx="3838748" cy="3383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90000"/>
          </a:bodyPr>
          <a:lstStyle/>
          <a:p>
            <a:r>
              <a:rPr lang="en-US" dirty="0"/>
              <a:t>O</a:t>
            </a:r>
            <a:r>
              <a:rPr lang="en-US" dirty="0" smtClean="0"/>
              <a:t>verview </a:t>
            </a:r>
            <a:r>
              <a:rPr lang="en-US" dirty="0"/>
              <a:t>of the </a:t>
            </a:r>
            <a:r>
              <a:rPr lang="en-US" dirty="0" smtClean="0"/>
              <a:t>Book: </a:t>
            </a:r>
            <a:r>
              <a:rPr lang="en-US" i="1" dirty="0" smtClean="0"/>
              <a:t>Learning </a:t>
            </a:r>
            <a:r>
              <a:rPr lang="en-US" i="1" dirty="0"/>
              <a:t>Vocabulary in Another Language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by </a:t>
            </a:r>
            <a:r>
              <a:rPr lang="en-US" dirty="0"/>
              <a:t>I.S.P. Nation</a:t>
            </a:r>
          </a:p>
        </p:txBody>
      </p:sp>
      <p:sp>
        <p:nvSpPr>
          <p:cNvPr id="165" name="Google Shape;165;p1"/>
          <p:cNvSpPr txBox="1">
            <a:spLocks noGrp="1"/>
          </p:cNvSpPr>
          <p:nvPr>
            <p:ph type="subTitle" idx="1"/>
          </p:nvPr>
        </p:nvSpPr>
        <p:spPr>
          <a:xfrm>
            <a:off x="7633252" y="4110636"/>
            <a:ext cx="3838748" cy="178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/>
              <a:t> Name</a:t>
            </a:r>
            <a:r>
              <a:rPr lang="en-IN" dirty="0" smtClean="0"/>
              <a:t>: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/>
              <a:t>Course Title</a:t>
            </a:r>
            <a:r>
              <a:rPr lang="en-IN" dirty="0" smtClean="0"/>
              <a:t>: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/>
              <a:t>Date</a:t>
            </a:r>
            <a:r>
              <a:rPr lang="en-IN" dirty="0" smtClean="0"/>
              <a:t>: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/>
              <a:t> </a:t>
            </a:r>
            <a:r>
              <a:rPr lang="en-IN" dirty="0" smtClean="0"/>
              <a:t>Instructor: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92000"/>
                    </a14:imgEffect>
                    <a14:imgEffect>
                      <a14:saturation sat="55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2425"/>
            <a:ext cx="6416039" cy="615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Placeholder 3"/>
          <p:cNvPicPr>
            <a:picLocks noGrp="1" noChangeAspect="1"/>
          </p:cNvPicPr>
          <p:nvPr>
            <p:ph type="pic" idx="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386840" y="358283"/>
            <a:ext cx="4075573" cy="614570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579120"/>
            <a:ext cx="2279373" cy="1493188"/>
          </a:xfrm>
        </p:spPr>
        <p:txBody>
          <a:bodyPr/>
          <a:lstStyle/>
          <a:p>
            <a:r>
              <a:rPr lang="en-US" dirty="0"/>
              <a:t>Why </a:t>
            </a:r>
            <a:r>
              <a:rPr lang="en-US" dirty="0" smtClean="0"/>
              <a:t>this topic was selected 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373563" y="914400"/>
            <a:ext cx="6529387" cy="4996357"/>
          </a:xfrm>
        </p:spPr>
        <p:txBody>
          <a:bodyPr>
            <a:normAutofit/>
          </a:bodyPr>
          <a:lstStyle/>
          <a:p>
            <a:pPr marL="1028700" indent="-571500" algn="l">
              <a:buFont typeface="Wingdings" pitchFamily="2" charset="2"/>
              <a:buChar char="v"/>
            </a:pPr>
            <a:r>
              <a:rPr lang="en-US" dirty="0" smtClean="0"/>
              <a:t>The topic was selected as it was informative </a:t>
            </a:r>
          </a:p>
          <a:p>
            <a:pPr marL="1028700" indent="-571500" algn="l">
              <a:buFont typeface="Wingdings" pitchFamily="2" charset="2"/>
              <a:buChar char="v"/>
            </a:pPr>
            <a:r>
              <a:rPr lang="en-US" dirty="0" smtClean="0"/>
              <a:t>It was also interesting to read which influenced my decision</a:t>
            </a:r>
          </a:p>
          <a:p>
            <a:pPr marL="1028700" indent="-571500" algn="l">
              <a:buFont typeface="Wingdings" pitchFamily="2" charset="2"/>
              <a:buChar char="v"/>
            </a:pPr>
            <a:r>
              <a:rPr lang="en-US" dirty="0" smtClean="0"/>
              <a:t>Moreover, the topic provided an interactive platform in which basic life skills are learnt that are helpful in future career </a:t>
            </a:r>
          </a:p>
          <a:p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4" b="45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7366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this </a:t>
            </a:r>
            <a:r>
              <a:rPr lang="en-US" dirty="0"/>
              <a:t>book </a:t>
            </a:r>
            <a:r>
              <a:rPr lang="en-US" dirty="0" smtClean="0"/>
              <a:t>was particularly selected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4" b="4564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600000" y="822960"/>
            <a:ext cx="7875719" cy="5212080"/>
          </a:xfrm>
        </p:spPr>
        <p:txBody>
          <a:bodyPr>
            <a:normAutofit fontScale="70000" lnSpcReduction="20000"/>
          </a:bodyPr>
          <a:lstStyle/>
          <a:p>
            <a:pPr marL="1371600" indent="-571500" algn="l">
              <a:buFont typeface="Wingdings" pitchFamily="2" charset="2"/>
              <a:buChar char="v"/>
            </a:pPr>
            <a:r>
              <a:rPr lang="en-US" dirty="0" smtClean="0"/>
              <a:t>The book was selected due to its unique presentation which is easy to comprehend</a:t>
            </a:r>
          </a:p>
          <a:p>
            <a:pPr marL="1371600" indent="-571500" algn="l">
              <a:buFont typeface="Wingdings" pitchFamily="2" charset="2"/>
              <a:buChar char="v"/>
            </a:pPr>
            <a:r>
              <a:rPr lang="en-US" dirty="0" smtClean="0"/>
              <a:t>It allow the reader to identify the major theme and ideas thus helping in easier comprehensive</a:t>
            </a:r>
          </a:p>
          <a:p>
            <a:pPr marL="1371600" indent="-571500" algn="l">
              <a:buFont typeface="Wingdings" pitchFamily="2" charset="2"/>
              <a:buChar char="v"/>
            </a:pPr>
            <a:r>
              <a:rPr lang="en-US" dirty="0" smtClean="0"/>
              <a:t>It also comprise of detailed and theories </a:t>
            </a:r>
            <a:r>
              <a:rPr lang="en-US" dirty="0"/>
              <a:t>about Learning Vocabulary in Another </a:t>
            </a:r>
            <a:r>
              <a:rPr lang="en-US" dirty="0" smtClean="0"/>
              <a:t>Language.</a:t>
            </a:r>
          </a:p>
          <a:p>
            <a:pPr marL="1371600" indent="-571500" algn="l">
              <a:buFont typeface="Wingdings" pitchFamily="2" charset="2"/>
              <a:buChar char="v"/>
            </a:pPr>
            <a:r>
              <a:rPr lang="en-US" dirty="0" smtClean="0"/>
              <a:t>The skills book has a unique presentation method that allows the reader to easily comprehend the important topic</a:t>
            </a:r>
          </a:p>
          <a:p>
            <a:pPr marL="1371600" indent="-571500" algn="l">
              <a:buFont typeface="Wingdings" pitchFamily="2" charset="2"/>
              <a:buChar char="v"/>
            </a:pPr>
            <a:r>
              <a:rPr lang="en-US" dirty="0" smtClean="0"/>
              <a:t>The author make it easy for teachers and learners to </a:t>
            </a:r>
            <a:r>
              <a:rPr lang="en-US" dirty="0"/>
              <a:t>learn about </a:t>
            </a:r>
            <a:r>
              <a:rPr lang="en-US" dirty="0" smtClean="0"/>
              <a:t>the easiest method that a reader can use to learn another language</a:t>
            </a:r>
          </a:p>
          <a:p>
            <a:pPr marL="1371600" indent="-571500" algn="l">
              <a:buFont typeface="Wingdings" pitchFamily="2" charset="2"/>
              <a:buChar char="v"/>
            </a:pPr>
            <a:r>
              <a:rPr lang="en-US" dirty="0" smtClean="0"/>
              <a:t>Most importantly, the vocabulary </a:t>
            </a:r>
            <a:r>
              <a:rPr lang="en-US" dirty="0"/>
              <a:t>learning strategies </a:t>
            </a:r>
            <a:r>
              <a:rPr lang="en-US" dirty="0" smtClean="0"/>
              <a:t>presented in the book are easy to follow and implement.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1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707" y="289560"/>
            <a:ext cx="2279373" cy="1463040"/>
          </a:xfrm>
        </p:spPr>
        <p:txBody>
          <a:bodyPr/>
          <a:lstStyle/>
          <a:p>
            <a:r>
              <a:rPr lang="en-US" dirty="0"/>
              <a:t>overview of the book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4" b="4564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600001" y="609600"/>
            <a:ext cx="7845240" cy="5516880"/>
          </a:xfrm>
        </p:spPr>
        <p:txBody>
          <a:bodyPr>
            <a:normAutofit fontScale="70000" lnSpcReduction="20000"/>
          </a:bodyPr>
          <a:lstStyle/>
          <a:p>
            <a:pPr marL="1028700" indent="-571500" algn="l">
              <a:buFont typeface="Wingdings" pitchFamily="2" charset="2"/>
              <a:buChar char="v"/>
            </a:pPr>
            <a:r>
              <a:rPr lang="en-US" dirty="0" smtClean="0"/>
              <a:t>The book present an overview of the various vocabulary learning strategies used by a teacher or a learner to comprehend a new language. </a:t>
            </a:r>
          </a:p>
          <a:p>
            <a:pPr marL="1028700" indent="-571500" algn="l">
              <a:buFont typeface="Wingdings" pitchFamily="2" charset="2"/>
              <a:buChar char="v"/>
            </a:pPr>
            <a:r>
              <a:rPr lang="en-US" dirty="0" smtClean="0"/>
              <a:t>It provide </a:t>
            </a:r>
            <a:r>
              <a:rPr lang="en-US" dirty="0"/>
              <a:t> pedagogical </a:t>
            </a:r>
            <a:r>
              <a:rPr lang="en-US" dirty="0" smtClean="0"/>
              <a:t>suggestions on the techniques that can be used in learning new language</a:t>
            </a:r>
          </a:p>
          <a:p>
            <a:pPr marL="1028700" indent="-571500" algn="l">
              <a:buFont typeface="Wingdings" pitchFamily="2" charset="2"/>
              <a:buChar char="v"/>
            </a:pPr>
            <a:r>
              <a:rPr lang="en-US" dirty="0" smtClean="0"/>
              <a:t>The techniques are backed up with references, case studies, teaching experiences as well as experimental research making it easy for the leader to comprehend.</a:t>
            </a:r>
          </a:p>
          <a:p>
            <a:pPr marL="1028700" indent="-571500" algn="l">
              <a:buFont typeface="Wingdings" pitchFamily="2" charset="2"/>
              <a:buChar char="v"/>
            </a:pPr>
            <a:r>
              <a:rPr lang="en-US" dirty="0" smtClean="0"/>
              <a:t>The book describes systematically the important vocabularies that the leader need to understand in order to become effective in learning the new language. </a:t>
            </a:r>
          </a:p>
          <a:p>
            <a:pPr marL="1028700" indent="-571500" algn="l">
              <a:buFont typeface="Wingdings" pitchFamily="2" charset="2"/>
              <a:buChar char="v"/>
            </a:pPr>
            <a:r>
              <a:rPr lang="en-US" dirty="0" smtClean="0"/>
              <a:t>The book has a guideline in which the tutor has to follow in enabling his or her learner to get the best out of the learning lessons.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38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book and its major </a:t>
            </a:r>
            <a:r>
              <a:rPr lang="en-US" dirty="0"/>
              <a:t>themes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4" b="4564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600000" y="655320"/>
            <a:ext cx="7723319" cy="5103037"/>
          </a:xfrm>
        </p:spPr>
        <p:txBody>
          <a:bodyPr>
            <a:normAutofit fontScale="92500" lnSpcReduction="10000"/>
          </a:bodyPr>
          <a:lstStyle/>
          <a:p>
            <a:pPr marL="1028700" indent="-571500" algn="l">
              <a:buFont typeface="Wingdings" pitchFamily="2" charset="2"/>
              <a:buChar char="v"/>
            </a:pPr>
            <a:r>
              <a:rPr lang="en-US" dirty="0" smtClean="0"/>
              <a:t>The book major theme is to educate those willing to learn new language the easiest methods to do so</a:t>
            </a:r>
          </a:p>
          <a:p>
            <a:pPr marL="1028700" indent="-571500" algn="l">
              <a:buFont typeface="Wingdings" pitchFamily="2" charset="2"/>
              <a:buChar char="v"/>
            </a:pPr>
            <a:r>
              <a:rPr lang="en-US" dirty="0" smtClean="0"/>
              <a:t>It contain a systemic guideline in which a learner or a teacher can use in order to easily comprehend and appreciate the new language</a:t>
            </a:r>
          </a:p>
          <a:p>
            <a:pPr marL="1028700" indent="-571500" algn="l">
              <a:buFont typeface="Wingdings" pitchFamily="2" charset="2"/>
              <a:buChar char="v"/>
            </a:pPr>
            <a:r>
              <a:rPr lang="en-US" dirty="0" smtClean="0"/>
              <a:t>The book is basically the most outstanding book which act as a reference and guideline towards achieving linguistic  </a:t>
            </a:r>
          </a:p>
        </p:txBody>
      </p:sp>
    </p:spTree>
    <p:extLst>
      <p:ext uri="{BB962C8B-B14F-4D97-AF65-F5344CB8AC3E}">
        <p14:creationId xmlns:p14="http://schemas.microsoft.com/office/powerpoint/2010/main" val="30158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746760"/>
            <a:ext cx="2279373" cy="1005508"/>
          </a:xfrm>
        </p:spPr>
        <p:txBody>
          <a:bodyPr/>
          <a:lstStyle/>
          <a:p>
            <a:r>
              <a:rPr lang="en-US" dirty="0" smtClean="0"/>
              <a:t>Uniqueness of the book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688080" y="746760"/>
            <a:ext cx="7741919" cy="5257800"/>
          </a:xfrm>
        </p:spPr>
        <p:txBody>
          <a:bodyPr>
            <a:normAutofit fontScale="92500" lnSpcReduction="10000"/>
          </a:bodyPr>
          <a:lstStyle/>
          <a:p>
            <a:pPr marL="1028700" indent="-571500" algn="l">
              <a:buFont typeface="Wingdings" pitchFamily="2" charset="2"/>
              <a:buChar char="v"/>
            </a:pPr>
            <a:r>
              <a:rPr lang="en-US" dirty="0" smtClean="0"/>
              <a:t>The book is unique in numerous ways</a:t>
            </a:r>
          </a:p>
          <a:p>
            <a:pPr marL="1028700" indent="-571500" algn="l">
              <a:buFont typeface="Wingdings" pitchFamily="2" charset="2"/>
              <a:buChar char="v"/>
            </a:pPr>
            <a:r>
              <a:rPr lang="en-US" dirty="0" smtClean="0"/>
              <a:t>Firstly, it provide a chronological guideline in which those willing to learn a new language need to follow (Nation, 2013</a:t>
            </a:r>
            <a:r>
              <a:rPr lang="en-US" dirty="0"/>
              <a:t>).</a:t>
            </a:r>
            <a:endParaRPr lang="en-US" dirty="0" smtClean="0"/>
          </a:p>
          <a:p>
            <a:pPr marL="1028700" indent="-571500" algn="l">
              <a:buFont typeface="Wingdings" pitchFamily="2" charset="2"/>
              <a:buChar char="v"/>
            </a:pPr>
            <a:r>
              <a:rPr lang="en-US" dirty="0" smtClean="0"/>
              <a:t>The method proposed are unique and outstanding </a:t>
            </a:r>
          </a:p>
          <a:p>
            <a:pPr marL="1028700" indent="-571500" algn="l">
              <a:buFont typeface="Wingdings" pitchFamily="2" charset="2"/>
              <a:buChar char="v"/>
            </a:pPr>
            <a:r>
              <a:rPr lang="en-US" dirty="0" smtClean="0"/>
              <a:t>They are supported by numerous evidence based techniques that are justified by a clear reference to case study or a teaching experience.</a:t>
            </a: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2817" y="2332051"/>
            <a:ext cx="2279373" cy="1858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aramond"/>
              <a:buNone/>
              <a:defRPr sz="32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 smtClean="0"/>
              <a:t>&amp;</a:t>
            </a:r>
          </a:p>
          <a:p>
            <a:r>
              <a:rPr lang="en-US" dirty="0" smtClean="0"/>
              <a:t>What stood out most in the book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95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What learnt from the book  and relationship my teachings</a:t>
            </a:r>
            <a:endParaRPr lang="en-US" sz="24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4" b="4564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600001" y="1066800"/>
            <a:ext cx="7302950" cy="5120640"/>
          </a:xfrm>
        </p:spPr>
        <p:txBody>
          <a:bodyPr>
            <a:normAutofit fontScale="85000" lnSpcReduction="10000"/>
          </a:bodyPr>
          <a:lstStyle/>
          <a:p>
            <a:pPr marL="800100" indent="-571500" algn="l">
              <a:buFont typeface="Wingdings" pitchFamily="2" charset="2"/>
              <a:buChar char="v"/>
            </a:pPr>
            <a:r>
              <a:rPr lang="en-US" dirty="0" smtClean="0"/>
              <a:t>There are many teachings learnt from the book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en-US" dirty="0" smtClean="0"/>
              <a:t>The most relevant one is a guideline towards learning new language especially when it comes to vocabularies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en-US" dirty="0" smtClean="0"/>
              <a:t>The  books teaching relate well with my teachings as it provide an overview on the ways I can handle a class of learners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en-US" dirty="0" smtClean="0"/>
              <a:t>Most significantly, it offer guidelines in the methods that are useful in learning new language</a:t>
            </a:r>
          </a:p>
          <a:p>
            <a:pPr marL="800100" indent="-571500" algn="l">
              <a:buFont typeface="Wingdings" pitchFamily="2" charset="2"/>
              <a:buChar char="v"/>
            </a:pPr>
            <a:endParaRPr lang="en-US" dirty="0" smtClean="0"/>
          </a:p>
          <a:p>
            <a:pPr marL="800100" indent="-571500" algn="l">
              <a:buFont typeface="Wingdings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93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00" y="243840"/>
            <a:ext cx="2520000" cy="206016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Relationship Between The Book And Learning Broadly And Topics Learnt </a:t>
            </a:r>
            <a:endParaRPr lang="en-US" sz="28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4" b="4564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600000" y="609600"/>
            <a:ext cx="7631881" cy="5334000"/>
          </a:xfrm>
        </p:spPr>
        <p:txBody>
          <a:bodyPr>
            <a:normAutofit fontScale="70000" lnSpcReduction="20000"/>
          </a:bodyPr>
          <a:lstStyle/>
          <a:p>
            <a:pPr marL="971550" indent="-742950" algn="l">
              <a:buFont typeface="Wingdings" pitchFamily="2" charset="2"/>
              <a:buChar char="v"/>
            </a:pPr>
            <a:r>
              <a:rPr lang="en-US" dirty="0" smtClean="0"/>
              <a:t>The presentation of the book offer a good relationship between it content and that of the topic learnt.</a:t>
            </a:r>
          </a:p>
          <a:p>
            <a:pPr marL="971550" indent="-742950" algn="l">
              <a:buFont typeface="Wingdings" pitchFamily="2" charset="2"/>
              <a:buChar char="v"/>
            </a:pPr>
            <a:r>
              <a:rPr lang="en-US" dirty="0" smtClean="0"/>
              <a:t>Its content create a better linguistic connection between </a:t>
            </a:r>
            <a:r>
              <a:rPr lang="en-US" dirty="0"/>
              <a:t>topics and </a:t>
            </a:r>
            <a:r>
              <a:rPr lang="en-US" dirty="0" smtClean="0"/>
              <a:t>theories learnt in the course  </a:t>
            </a:r>
          </a:p>
          <a:p>
            <a:pPr marL="971550" indent="-742950" algn="l">
              <a:buFont typeface="Wingdings" pitchFamily="2" charset="2"/>
              <a:buChar char="v"/>
            </a:pPr>
            <a:r>
              <a:rPr lang="en-US" dirty="0" smtClean="0"/>
              <a:t>I find the book to be relevant to me as </a:t>
            </a:r>
            <a:r>
              <a:rPr lang="en-US" dirty="0"/>
              <a:t>a teacher or an aspiring </a:t>
            </a:r>
            <a:r>
              <a:rPr lang="en-US" dirty="0" smtClean="0"/>
              <a:t>teacher as it offer a pathway to easier method to learn and teach a new language. </a:t>
            </a:r>
          </a:p>
          <a:p>
            <a:pPr marL="971550" indent="-742950" algn="l">
              <a:buFont typeface="Wingdings" pitchFamily="2" charset="2"/>
              <a:buChar char="v"/>
            </a:pPr>
            <a:r>
              <a:rPr lang="en-US" dirty="0" smtClean="0"/>
              <a:t>I also have a strong feeling that this </a:t>
            </a:r>
            <a:r>
              <a:rPr lang="en-US" dirty="0"/>
              <a:t>book is relevant to educators working in an urban </a:t>
            </a:r>
            <a:r>
              <a:rPr lang="en-US" dirty="0" smtClean="0"/>
              <a:t>setting •</a:t>
            </a:r>
          </a:p>
          <a:p>
            <a:pPr marL="971550" indent="-742950" algn="l">
              <a:buFont typeface="Wingdings" pitchFamily="2" charset="2"/>
              <a:buChar char="v"/>
            </a:pPr>
            <a:r>
              <a:rPr lang="en-US" dirty="0" smtClean="0"/>
              <a:t>I therefore </a:t>
            </a:r>
            <a:r>
              <a:rPr lang="en-US" dirty="0"/>
              <a:t>recommend it to </a:t>
            </a:r>
            <a:r>
              <a:rPr lang="en-US" dirty="0" smtClean="0"/>
              <a:t>all peers </a:t>
            </a:r>
            <a:r>
              <a:rPr lang="en-US" dirty="0"/>
              <a:t>in this </a:t>
            </a:r>
            <a:r>
              <a:rPr lang="en-US" dirty="0" smtClean="0"/>
              <a:t>class or any other linguistic class across the globe as it offer clear and simple guideline towards leaning a new language.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9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0"/>
          <p:cNvSpPr txBox="1">
            <a:spLocks noGrp="1"/>
          </p:cNvSpPr>
          <p:nvPr>
            <p:ph type="ctrTitle"/>
          </p:nvPr>
        </p:nvSpPr>
        <p:spPr>
          <a:xfrm>
            <a:off x="4512000" y="924339"/>
            <a:ext cx="3168000" cy="3505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90000"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aramond"/>
              <a:buNone/>
            </a:pPr>
            <a:r>
              <a:rPr lang="en-IN" sz="3600"/>
              <a:t>We can conclude by saying that all the threats are interconnected to one another and should therefore be solved based on their priorities.</a:t>
            </a:r>
            <a:endParaRPr sz="3600"/>
          </a:p>
        </p:txBody>
      </p:sp>
      <p:pic>
        <p:nvPicPr>
          <p:cNvPr id="344" name="Google Shape;344;p20" descr="Person overlooking the horizon from the top of a mountain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9324" b="9324"/>
          <a:stretch/>
        </p:blipFill>
        <p:spPr>
          <a:xfrm>
            <a:off x="720000" y="720000"/>
            <a:ext cx="10753200" cy="538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0"/>
          <p:cNvSpPr txBox="1">
            <a:spLocks noGrp="1"/>
          </p:cNvSpPr>
          <p:nvPr>
            <p:ph type="subTitle" idx="1"/>
          </p:nvPr>
        </p:nvSpPr>
        <p:spPr>
          <a:xfrm>
            <a:off x="4512000" y="5166704"/>
            <a:ext cx="3168000" cy="76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/>
              <a:t>Thank You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1"/>
          <p:cNvSpPr txBox="1">
            <a:spLocks noGrp="1"/>
          </p:cNvSpPr>
          <p:nvPr>
            <p:ph type="title"/>
          </p:nvPr>
        </p:nvSpPr>
        <p:spPr>
          <a:xfrm>
            <a:off x="1172817" y="812987"/>
            <a:ext cx="2279373" cy="726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aramond"/>
              <a:buNone/>
            </a:pPr>
            <a:r>
              <a:rPr lang="en-IN" dirty="0"/>
              <a:t>References</a:t>
            </a:r>
            <a:endParaRPr dirty="0"/>
          </a:p>
        </p:txBody>
      </p:sp>
      <p:sp>
        <p:nvSpPr>
          <p:cNvPr id="352" name="Google Shape;352;p21"/>
          <p:cNvSpPr txBox="1">
            <a:spLocks noGrp="1"/>
          </p:cNvSpPr>
          <p:nvPr>
            <p:ph type="body" idx="1"/>
          </p:nvPr>
        </p:nvSpPr>
        <p:spPr>
          <a:xfrm>
            <a:off x="4108361" y="685800"/>
            <a:ext cx="7044743" cy="547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-457200" algn="l">
              <a:lnSpc>
                <a:spcPct val="80000"/>
              </a:lnSpc>
              <a:spcBef>
                <a:spcPts val="0"/>
              </a:spcBef>
              <a:buSzPts val="2664"/>
            </a:pPr>
            <a:r>
              <a:rPr lang="en-US" sz="3200" dirty="0"/>
              <a:t>Nation, I. S. (2013). </a:t>
            </a:r>
            <a:r>
              <a:rPr lang="en-US" sz="3200" i="1" dirty="0"/>
              <a:t>Learning vocabulary in another language Google eBook</a:t>
            </a:r>
            <a:r>
              <a:rPr lang="en-US" sz="3200" dirty="0"/>
              <a:t>. Cambridge University Press.</a:t>
            </a:r>
            <a:endParaRPr sz="3330" dirty="0"/>
          </a:p>
        </p:txBody>
      </p:sp>
      <p:pic>
        <p:nvPicPr>
          <p:cNvPr id="353" name="Google Shape;353;p2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9475" r="29475"/>
          <a:stretch/>
        </p:blipFill>
        <p:spPr>
          <a:xfrm>
            <a:off x="1080000" y="2304000"/>
            <a:ext cx="2520000" cy="34543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132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S-Theme-Water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584</Words>
  <Application>Microsoft Office PowerPoint</Application>
  <PresentationFormat>Custom</PresentationFormat>
  <Paragraphs>51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Garamond</vt:lpstr>
      <vt:lpstr>Office Theme</vt:lpstr>
      <vt:lpstr>Overview of the Book: Learning Vocabulary in Another Language by I.S.P. Nation</vt:lpstr>
      <vt:lpstr>Why this topic was selected  </vt:lpstr>
      <vt:lpstr>Why this book was particularly selected</vt:lpstr>
      <vt:lpstr>overview of the book</vt:lpstr>
      <vt:lpstr>About the book and its major themes</vt:lpstr>
      <vt:lpstr>Uniqueness of the book</vt:lpstr>
      <vt:lpstr>What learnt from the book  and relationship my teachings</vt:lpstr>
      <vt:lpstr>Relationship Between The Book And Learning Broadly And Topics Learnt </vt:lpstr>
      <vt:lpstr>We can conclude by saying that all the threats are interconnected to one another and should therefore be solved based on their priorities.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Potential Threats to the Global Environment</dc:title>
  <dc:creator>Mrs and Mrs Kamau</dc:creator>
  <cp:lastModifiedBy>Mrs and Mrs Kamau</cp:lastModifiedBy>
  <cp:revision>29</cp:revision>
  <dcterms:created xsi:type="dcterms:W3CDTF">2020-08-31T16:21:48Z</dcterms:created>
  <dcterms:modified xsi:type="dcterms:W3CDTF">2020-11-14T23:35:14Z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